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0" r:id="rId4"/>
    <p:sldId id="261" r:id="rId5"/>
    <p:sldId id="278" r:id="rId6"/>
    <p:sldId id="258" r:id="rId7"/>
    <p:sldId id="262" r:id="rId8"/>
    <p:sldId id="263" r:id="rId9"/>
    <p:sldId id="264" r:id="rId10"/>
    <p:sldId id="266" r:id="rId11"/>
    <p:sldId id="265" r:id="rId12"/>
    <p:sldId id="279" r:id="rId13"/>
    <p:sldId id="268" r:id="rId14"/>
    <p:sldId id="267" r:id="rId15"/>
    <p:sldId id="269" r:id="rId16"/>
    <p:sldId id="271" r:id="rId17"/>
    <p:sldId id="272" r:id="rId18"/>
    <p:sldId id="273" r:id="rId19"/>
    <p:sldId id="274" r:id="rId20"/>
    <p:sldId id="275" r:id="rId21"/>
    <p:sldId id="280" r:id="rId22"/>
    <p:sldId id="276" r:id="rId23"/>
    <p:sldId id="277" r:id="rId24"/>
    <p:sldId id="25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5A5C"/>
    <a:srgbClr val="CFB87C"/>
    <a:srgbClr val="CF087C"/>
    <a:srgbClr val="F99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6" autoAdjust="0"/>
    <p:restoredTop sz="86395"/>
  </p:normalViewPr>
  <p:slideViewPr>
    <p:cSldViewPr snapToGrid="0">
      <p:cViewPr varScale="1">
        <p:scale>
          <a:sx n="105" d="100"/>
          <a:sy n="105" d="100"/>
        </p:scale>
        <p:origin x="688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rnard Ricca" userId="97fb7996-4de0-413d-9157-a7b22badddf9" providerId="ADAL" clId="{D6F1E8B0-BF52-0D41-8A64-7ED240A3798A}"/>
    <pc:docChg chg="modSld">
      <pc:chgData name="Bernard Ricca" userId="97fb7996-4de0-413d-9157-a7b22badddf9" providerId="ADAL" clId="{D6F1E8B0-BF52-0D41-8A64-7ED240A3798A}" dt="2022-03-28T16:14:52.737" v="4" actId="6549"/>
      <pc:docMkLst>
        <pc:docMk/>
      </pc:docMkLst>
      <pc:sldChg chg="modSp mod">
        <pc:chgData name="Bernard Ricca" userId="97fb7996-4de0-413d-9157-a7b22badddf9" providerId="ADAL" clId="{D6F1E8B0-BF52-0D41-8A64-7ED240A3798A}" dt="2022-03-28T16:14:52.737" v="4" actId="6549"/>
        <pc:sldMkLst>
          <pc:docMk/>
          <pc:sldMk cId="728652760" sldId="261"/>
        </pc:sldMkLst>
        <pc:spChg chg="mod">
          <ac:chgData name="Bernard Ricca" userId="97fb7996-4de0-413d-9157-a7b22badddf9" providerId="ADAL" clId="{D6F1E8B0-BF52-0D41-8A64-7ED240A3798A}" dt="2022-03-28T16:14:52.737" v="4" actId="6549"/>
          <ac:spMkLst>
            <pc:docMk/>
            <pc:sldMk cId="728652760" sldId="261"/>
            <ac:spMk id="3" creationId="{957E20EE-7916-854D-951F-9236FD28226C}"/>
          </ac:spMkLst>
        </pc:spChg>
      </pc:sldChg>
      <pc:sldChg chg="modSp mod">
        <pc:chgData name="Bernard Ricca" userId="97fb7996-4de0-413d-9157-a7b22badddf9" providerId="ADAL" clId="{D6F1E8B0-BF52-0D41-8A64-7ED240A3798A}" dt="2022-03-28T16:14:42.943" v="3" actId="6549"/>
        <pc:sldMkLst>
          <pc:docMk/>
          <pc:sldMk cId="312049377" sldId="265"/>
        </pc:sldMkLst>
        <pc:spChg chg="mod">
          <ac:chgData name="Bernard Ricca" userId="97fb7996-4de0-413d-9157-a7b22badddf9" providerId="ADAL" clId="{D6F1E8B0-BF52-0D41-8A64-7ED240A3798A}" dt="2022-03-28T16:14:42.943" v="3" actId="6549"/>
          <ac:spMkLst>
            <pc:docMk/>
            <pc:sldMk cId="312049377" sldId="265"/>
            <ac:spMk id="3" creationId="{0F4F5FBF-48FC-B944-9034-A87B03A76A89}"/>
          </ac:spMkLst>
        </pc:spChg>
      </pc:sldChg>
      <pc:sldChg chg="modSp mod">
        <pc:chgData name="Bernard Ricca" userId="97fb7996-4de0-413d-9157-a7b22badddf9" providerId="ADAL" clId="{D6F1E8B0-BF52-0D41-8A64-7ED240A3798A}" dt="2022-03-28T16:14:30.894" v="2" actId="20577"/>
        <pc:sldMkLst>
          <pc:docMk/>
          <pc:sldMk cId="1967274413" sldId="276"/>
        </pc:sldMkLst>
        <pc:spChg chg="mod">
          <ac:chgData name="Bernard Ricca" userId="97fb7996-4de0-413d-9157-a7b22badddf9" providerId="ADAL" clId="{D6F1E8B0-BF52-0D41-8A64-7ED240A3798A}" dt="2022-03-28T16:14:30.894" v="2" actId="20577"/>
          <ac:spMkLst>
            <pc:docMk/>
            <pc:sldMk cId="1967274413" sldId="276"/>
            <ac:spMk id="2" creationId="{065BA4BD-9E42-594A-8FEF-302F6A374519}"/>
          </ac:spMkLst>
        </pc:spChg>
      </pc:sldChg>
      <pc:sldChg chg="modSp mod">
        <pc:chgData name="Bernard Ricca" userId="97fb7996-4de0-413d-9157-a7b22badddf9" providerId="ADAL" clId="{D6F1E8B0-BF52-0D41-8A64-7ED240A3798A}" dt="2022-03-28T16:06:20.966" v="1" actId="20577"/>
        <pc:sldMkLst>
          <pc:docMk/>
          <pc:sldMk cId="3576603713" sldId="277"/>
        </pc:sldMkLst>
        <pc:spChg chg="mod">
          <ac:chgData name="Bernard Ricca" userId="97fb7996-4de0-413d-9157-a7b22badddf9" providerId="ADAL" clId="{D6F1E8B0-BF52-0D41-8A64-7ED240A3798A}" dt="2022-03-28T16:06:20.966" v="1" actId="20577"/>
          <ac:spMkLst>
            <pc:docMk/>
            <pc:sldMk cId="3576603713" sldId="277"/>
            <ac:spMk id="3" creationId="{914C54F0-CD35-A346-A763-99B395533A59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44FB50-C15E-4345-97B5-453360CA618E}" type="datetimeFigureOut">
              <a:rPr lang="en-US" smtClean="0"/>
              <a:t>5/3/22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5AE61D-4600-0F46-A5E1-89A0351938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323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Post-</a:t>
            </a:r>
            <a:r>
              <a:rPr lang="en-US" dirty="0" err="1"/>
              <a:t>hocs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 err="1"/>
              <a:t>dunn.test</a:t>
            </a:r>
            <a:r>
              <a:rPr lang="en-US" dirty="0"/>
              <a:t>::</a:t>
            </a:r>
            <a:r>
              <a:rPr lang="en-US" dirty="0" err="1"/>
              <a:t>dunn.test</a:t>
            </a:r>
            <a:r>
              <a:rPr lang="en-US" dirty="0"/>
              <a:t>() for Dunn’s test</a:t>
            </a:r>
          </a:p>
          <a:p>
            <a:r>
              <a:rPr lang="en-US" dirty="0"/>
              <a:t>Pairwise</a:t>
            </a:r>
            <a:r>
              <a:rPr lang="en-US" baseline="0" dirty="0"/>
              <a:t> </a:t>
            </a:r>
            <a:r>
              <a:rPr lang="en-US" dirty="0"/>
              <a:t>Wilcoxon (with Bonferroni)</a:t>
            </a:r>
          </a:p>
          <a:p>
            <a:endParaRPr lang="en-US" dirty="0"/>
          </a:p>
          <a:p>
            <a:r>
              <a:rPr lang="en-US" dirty="0"/>
              <a:t>Others include</a:t>
            </a:r>
            <a:r>
              <a:rPr lang="en-US" baseline="0" dirty="0"/>
              <a:t> Conover test &amp; </a:t>
            </a:r>
            <a:r>
              <a:rPr lang="en-US" baseline="0" dirty="0" err="1"/>
              <a:t>Nemenyi</a:t>
            </a:r>
            <a:r>
              <a:rPr lang="en-US" baseline="0" dirty="0"/>
              <a:t> test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AE61D-4600-0F46-A5E1-89A0351938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181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from </a:t>
            </a:r>
            <a:r>
              <a:rPr lang="en-US" dirty="0" err="1"/>
              <a:t>Karsai</a:t>
            </a:r>
            <a:r>
              <a:rPr lang="en-US" dirty="0"/>
              <a:t> (2018), Figure 2.2.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AE61D-4600-0F46-A5E1-89A0351938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803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examples on white board.</a:t>
            </a:r>
          </a:p>
          <a:p>
            <a:endParaRPr lang="en-US" dirty="0"/>
          </a:p>
          <a:p>
            <a:r>
              <a:rPr lang="en-US" dirty="0"/>
              <a:t>Then, post photos here</a:t>
            </a:r>
          </a:p>
          <a:p>
            <a:endParaRPr lang="en-US" dirty="0"/>
          </a:p>
          <a:p>
            <a:r>
              <a:rPr lang="en-US" dirty="0"/>
              <a:t>What differences do you see? Describe them. (My answer: Self-organization is governed by something other than high school geometry.)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AE61D-4600-0F46-A5E1-89A0351938A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516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 all of these have in common?</a:t>
            </a:r>
          </a:p>
          <a:p>
            <a:r>
              <a:rPr lang="en-US" dirty="0"/>
              <a:t>Many answers, including: They are human-constructed and their shape is determined </a:t>
            </a:r>
            <a:r>
              <a:rPr lang="en-US" dirty="0" err="1"/>
              <a:t>exognenously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AE61D-4600-0F46-A5E1-89A0351938A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272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 this.</a:t>
            </a:r>
          </a:p>
          <a:p>
            <a:r>
              <a:rPr lang="en-US" dirty="0"/>
              <a:t>How would you tell someone to make it?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AE61D-4600-0F46-A5E1-89A0351938A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15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slide is in the Tuesday morning stack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AE61D-4600-0F46-A5E1-89A0351938A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497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slide is in the Tuesday morning stack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AE61D-4600-0F46-A5E1-89A0351938A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67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is in the Tuesday morning stack too…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5AE61D-4600-0F46-A5E1-89A0351938A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771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15E4C7E-28EE-4383-B5F9-2F1FEAB452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163394-BB7E-4A09-B555-3C8DB4CAD1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56364" y="2793076"/>
            <a:ext cx="7946967" cy="16396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CFB87C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2B44CE-FA18-4FB4-BDBA-7DB8A39CEB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6364" y="4689158"/>
            <a:ext cx="7946967" cy="637453"/>
          </a:xfrm>
        </p:spPr>
        <p:txBody>
          <a:bodyPr/>
          <a:lstStyle>
            <a:lvl1pPr marL="0" indent="0" algn="l">
              <a:buNone/>
              <a:defRPr sz="24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65430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5FBC6AE-7588-4518-89F1-5B141B8AF2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6D118D-37F3-40B6-8AAB-A460F215F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7" y="18255"/>
            <a:ext cx="11637818" cy="1126333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F36B8-7C51-4C95-BC03-391BC9757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1058"/>
            <a:ext cx="10515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69483C93-4FC4-413D-9C94-BB9191DA7E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0058BB08-2CC0-4701-9BCE-2DFE44335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C3A686-3DE0-4AE8-B840-DEB0598FC2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1B797B-CCB9-477B-BBED-155BB5803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3E77F-CBCB-436D-9FDD-6F5ADC3B1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847061"/>
          </a:xfrm>
        </p:spPr>
        <p:txBody>
          <a:bodyPr/>
          <a:lstStyle>
            <a:lvl1pPr marL="0" indent="0">
              <a:buNone/>
              <a:defRPr sz="2400">
                <a:solidFill>
                  <a:srgbClr val="565A5C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012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B2E223B-4445-40E4-B69A-2A85C43FD6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F2C1C-B0CE-4047-9D56-FAD3E2D055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17809"/>
            <a:ext cx="5181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0BB28-48EF-4C01-81B3-F8A4429BD8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17809"/>
            <a:ext cx="5181600" cy="435133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4">
            <a:extLst>
              <a:ext uri="{FF2B5EF4-FFF2-40B4-BE49-F238E27FC236}">
                <a16:creationId xmlns:a16="http://schemas.microsoft.com/office/drawing/2014/main" id="{69C14776-AF05-4E26-A5F5-A769475C8E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B91AECFA-C1E9-4252-8DDE-B730139E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8119C78-0FE7-4F7B-9247-D54C134FA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7" y="18255"/>
            <a:ext cx="11637818" cy="1126333"/>
          </a:xfr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87237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8AE518C-D0D8-45E9-A22F-1418BF8928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A0F89B-F802-4DF4-B729-95C1E5721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48156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E43DFC-00D1-46DE-B874-D4D30DCECD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72068"/>
            <a:ext cx="5157787" cy="368458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6B0E7-4BE3-4FB4-8DBF-7D6AF31606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48156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F75ACD-5AB5-4FBE-8D94-098DFE6FAE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72068"/>
            <a:ext cx="5183188" cy="3684588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8F723ABE-AED6-4EF4-9896-1CAED10AC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5C13D3-5FDC-4138-99FD-A781439BC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7" y="18255"/>
            <a:ext cx="11637818" cy="1126333"/>
          </a:xfr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ED569284-DE39-47F3-A206-F6223408A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95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5EF83F-8800-4612-8BE7-58FDAF3174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CA5E7E06-DD80-4912-8BBB-CC0908C44D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533AF94-7C08-4DC7-8863-2A10C8A2C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7" y="18255"/>
            <a:ext cx="11637818" cy="1126333"/>
          </a:xfr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F099BF5C-A344-4DA3-B622-28F96B7DE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214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3758E23-9DD7-475B-A9F5-DEB432B6F6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AC77C9-49E0-4C19-AB8F-2E9763D78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13410"/>
            <a:ext cx="3932237" cy="1175183"/>
          </a:xfrm>
        </p:spPr>
        <p:txBody>
          <a:bodyPr anchor="b"/>
          <a:lstStyle>
            <a:lvl1pPr>
              <a:defRPr sz="32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463B9-8923-48CA-910D-EBA5CDE1F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313411"/>
            <a:ext cx="6172200" cy="4771506"/>
          </a:xfrm>
        </p:spPr>
        <p:txBody>
          <a:bodyPr/>
          <a:lstStyle>
            <a:lvl1pPr>
              <a:defRPr sz="32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>
              <a:defRPr sz="28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2pPr>
            <a:lvl3pPr>
              <a:defRPr sz="24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3pPr>
            <a:lvl4pPr>
              <a:defRPr sz="20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4pPr>
            <a:lvl5pPr>
              <a:defRPr sz="20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B2B6A-0408-486E-963A-EB26E5853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14599"/>
            <a:ext cx="3932237" cy="3570317"/>
          </a:xfr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4">
            <a:extLst>
              <a:ext uri="{FF2B5EF4-FFF2-40B4-BE49-F238E27FC236}">
                <a16:creationId xmlns:a16="http://schemas.microsoft.com/office/drawing/2014/main" id="{8F766922-1793-409C-9ABB-DEA6471871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454F3FD-E4A9-45FF-8BF3-24050EDCDD79}"/>
              </a:ext>
            </a:extLst>
          </p:cNvPr>
          <p:cNvSpPr txBox="1">
            <a:spLocks/>
          </p:cNvSpPr>
          <p:nvPr userDrawn="1"/>
        </p:nvSpPr>
        <p:spPr>
          <a:xfrm>
            <a:off x="266007" y="18255"/>
            <a:ext cx="11637818" cy="112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4400" kern="1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Click to edit Master title style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B660EEFA-9FE0-4078-81F0-DAED43CF1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480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D27F23-71B6-4CDE-90AF-97B4E988ED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6D309A-483D-423F-9062-13299E1BF0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313410"/>
            <a:ext cx="6172200" cy="4771506"/>
          </a:xfrm>
        </p:spPr>
        <p:txBody>
          <a:bodyPr/>
          <a:lstStyle>
            <a:lvl1pPr marL="0" indent="0">
              <a:buNone/>
              <a:defRPr sz="32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1C385A-974E-4951-B5FC-1A91237BC2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198408"/>
            <a:ext cx="2743200" cy="365125"/>
          </a:xfrm>
        </p:spPr>
        <p:txBody>
          <a:bodyPr/>
          <a:lstStyle/>
          <a:p>
            <a:fld id="{8858C042-55F6-4044-A4DE-B4FCA7C0AD86}" type="datetimeFigureOut">
              <a:rPr lang="en-US" smtClean="0"/>
              <a:t>5/3/22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7140E71-92E2-48E4-986B-195B466D7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313410"/>
            <a:ext cx="3932237" cy="1175183"/>
          </a:xfrm>
        </p:spPr>
        <p:txBody>
          <a:bodyPr anchor="b"/>
          <a:lstStyle>
            <a:lvl1pPr>
              <a:defRPr sz="32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6E5C4AE-9918-488D-921F-0608FCCA0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14599"/>
            <a:ext cx="3932237" cy="3570317"/>
          </a:xfr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476AEC5-D42D-4089-ADB9-291E4FAFD416}"/>
              </a:ext>
            </a:extLst>
          </p:cNvPr>
          <p:cNvSpPr txBox="1">
            <a:spLocks/>
          </p:cNvSpPr>
          <p:nvPr userDrawn="1"/>
        </p:nvSpPr>
        <p:spPr>
          <a:xfrm>
            <a:off x="266007" y="18255"/>
            <a:ext cx="11637818" cy="11263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4400" kern="1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Click to edit Master title style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9398F195-AAEA-4A30-8592-3F7BE2C7C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98408"/>
            <a:ext cx="4114800" cy="365125"/>
          </a:xfrm>
        </p:spPr>
        <p:txBody>
          <a:bodyPr/>
          <a:lstStyle/>
          <a:p>
            <a:fld id="{0760EC86-B313-4946-A641-B19B845F6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45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9EA72557-6D17-41DF-B8C6-4C3C30DE55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26895" y="6019596"/>
            <a:ext cx="3260454" cy="624342"/>
          </a:xfrm>
          <a:prstGeom prst="rect">
            <a:avLst/>
          </a:prstGeom>
        </p:spPr>
      </p:pic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C07CB609-9033-44F9-BC1F-4269548066B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651" y="6108452"/>
            <a:ext cx="3901589" cy="535486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CDE105F5-42D1-4EB6-BA2B-B2C431C4087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99425" y="1608912"/>
            <a:ext cx="6393149" cy="201128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E04F4E5-C38F-4B18-92E0-EEEB38A99FA1}"/>
              </a:ext>
            </a:extLst>
          </p:cNvPr>
          <p:cNvSpPr/>
          <p:nvPr userDrawn="1"/>
        </p:nvSpPr>
        <p:spPr>
          <a:xfrm>
            <a:off x="0" y="0"/>
            <a:ext cx="12192000" cy="174567"/>
          </a:xfrm>
          <a:prstGeom prst="rect">
            <a:avLst/>
          </a:prstGeom>
          <a:solidFill>
            <a:srgbClr val="F99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78076C-84C2-408D-96B2-95EA92B41CA9}"/>
              </a:ext>
            </a:extLst>
          </p:cNvPr>
          <p:cNvSpPr/>
          <p:nvPr userDrawn="1"/>
        </p:nvSpPr>
        <p:spPr>
          <a:xfrm>
            <a:off x="2194561" y="727955"/>
            <a:ext cx="8944494" cy="4858198"/>
          </a:xfrm>
          <a:prstGeom prst="rect">
            <a:avLst/>
          </a:prstGeom>
          <a:noFill/>
          <a:ln w="57150">
            <a:solidFill>
              <a:srgbClr val="CFB8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E72A62-20EF-4699-A7ED-E8981FDFB709}"/>
              </a:ext>
            </a:extLst>
          </p:cNvPr>
          <p:cNvSpPr/>
          <p:nvPr userDrawn="1"/>
        </p:nvSpPr>
        <p:spPr>
          <a:xfrm>
            <a:off x="9518073" y="507076"/>
            <a:ext cx="1986742" cy="46073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448E07-AE72-481C-8F7A-C18486878C44}"/>
              </a:ext>
            </a:extLst>
          </p:cNvPr>
          <p:cNvSpPr txBox="1"/>
          <p:nvPr userDrawn="1"/>
        </p:nvSpPr>
        <p:spPr>
          <a:xfrm>
            <a:off x="5041671" y="5124488"/>
            <a:ext cx="60973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b="1" dirty="0">
                <a:latin typeface="HelveticaNeueLT Std Thin" panose="020B0403020202020204" pitchFamily="34" charset="0"/>
              </a:rPr>
              <a:t>resilience.uccs.edu</a:t>
            </a:r>
          </a:p>
        </p:txBody>
      </p:sp>
    </p:spTree>
    <p:extLst>
      <p:ext uri="{BB962C8B-B14F-4D97-AF65-F5344CB8AC3E}">
        <p14:creationId xmlns:p14="http://schemas.microsoft.com/office/powerpoint/2010/main" val="3612761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139923-CC9E-4F41-BE13-D485EB354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CA2AEE-0A55-41AD-A951-717A48982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584F9-39BA-4A48-9C33-8D251EBA22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8C042-55F6-4044-A4DE-B4FCA7C0AD86}" type="datetimeFigureOut">
              <a:rPr lang="en-US" smtClean="0"/>
              <a:t>5/3/22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EFEF5-F0E1-46F0-A597-1089E10ECC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3444B-B777-438B-B1E8-C0B55F5194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0EC86-B313-4946-A641-B19B845F6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8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ile:Tri%C3%A2ngulo_de_Sierpinski.gif" TargetMode="External"/><Relationship Id="rId2" Type="http://schemas.openxmlformats.org/officeDocument/2006/relationships/hyperlink" Target="https://en.wikipedia.org/wiki/File:Animated_construction_of_Sierpinski_Triangle.gif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surveyuccs.co1.qualtrics.com/jfe/form/SV_03shRHPTGzPhuqq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rishshop.com/blog/wp-content/uploads/2019/07/75207_cehhero.jp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9A500-C0FB-47D3-A0CF-3FA84BDD39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Nonlinear Dynamical Systems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F3B573-07BD-4DD4-8D6D-DE92302B2B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Monday Afternoon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142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F9E2D-DCD2-C943-9037-3B2516AB8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Burstiness									</a:t>
            </a:r>
            <a:r>
              <a:rPr lang="en-US" sz="2000" dirty="0"/>
              <a:t>(2:40)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3B478-0CD8-D944-BA87-68684AB33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Interpretation</a:t>
            </a:r>
          </a:p>
          <a:p>
            <a:pPr lvl="1"/>
            <a:r>
              <a:rPr lang="en-US" dirty="0"/>
              <a:t>-1 is a periodic series</a:t>
            </a:r>
          </a:p>
          <a:p>
            <a:pPr lvl="1"/>
            <a:r>
              <a:rPr lang="en-US" dirty="0"/>
              <a:t>(-1, 0] is random behavior (typically Poisson or exponential distribution of inter-event times)</a:t>
            </a:r>
          </a:p>
          <a:p>
            <a:pPr lvl="1"/>
            <a:r>
              <a:rPr lang="en-US" dirty="0"/>
              <a:t>(0, 1) is </a:t>
            </a:r>
            <a:r>
              <a:rPr lang="en-US" dirty="0" err="1"/>
              <a:t>bursty</a:t>
            </a:r>
            <a:r>
              <a:rPr lang="en-US" dirty="0"/>
              <a:t> behavior, </a:t>
            </a:r>
            <a:r>
              <a:rPr lang="en-US" i="1" dirty="0"/>
              <a:t>which implies self-organization</a:t>
            </a:r>
            <a:endParaRPr lang="en-US" dirty="0"/>
          </a:p>
          <a:p>
            <a:r>
              <a:rPr lang="en-US" dirty="0"/>
              <a:t>Can do this with code sequences</a:t>
            </a:r>
          </a:p>
          <a:p>
            <a:pPr lvl="1"/>
            <a:r>
              <a:rPr lang="en-US" dirty="0"/>
              <a:t>A, B, C, C, A, B, C, D, C…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34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10CB7-C755-4D45-B657-725550404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Burstiness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F5FBF-48FC-B944-9034-A87B03A76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Another way to fill your buffet: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devtools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install.github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(…)</a:t>
            </a:r>
          </a:p>
          <a:p>
            <a:pPr lvl="1"/>
            <a:r>
              <a:rPr lang="en-US" dirty="0"/>
              <a:t>Must publish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devtools</a:t>
            </a:r>
            <a:r>
              <a:rPr lang="en-US" dirty="0"/>
              <a:t> first!</a:t>
            </a:r>
          </a:p>
          <a:p>
            <a:pPr lvl="1"/>
            <a:r>
              <a:rPr lang="en-US" dirty="0"/>
              <a:t>Why GitHub?</a:t>
            </a:r>
          </a:p>
          <a:p>
            <a:pPr lvl="2"/>
            <a:r>
              <a:rPr lang="en-US" dirty="0"/>
              <a:t>Validating to get on CRAN is a major undertaking and not always work it, especially for packages that are still in early development</a:t>
            </a:r>
          </a:p>
          <a:p>
            <a:r>
              <a:rPr lang="en-US" dirty="0"/>
              <a:t>Two types of burstiness, contextual vs. collective</a:t>
            </a:r>
          </a:p>
          <a:p>
            <a:pPr lvl="1"/>
            <a:r>
              <a:rPr lang="en-US" dirty="0"/>
              <a:t>Contextual: Particular event</a:t>
            </a:r>
          </a:p>
          <a:p>
            <a:pPr lvl="2"/>
            <a:r>
              <a:rPr lang="en-US" dirty="0"/>
              <a:t>Appropriate for event-based sequences (minimum inter-event time = 2)</a:t>
            </a:r>
          </a:p>
          <a:p>
            <a:pPr lvl="1"/>
            <a:r>
              <a:rPr lang="en-US" dirty="0"/>
              <a:t>Collective: Any event</a:t>
            </a:r>
          </a:p>
          <a:p>
            <a:pPr lvl="2"/>
            <a:r>
              <a:rPr lang="en-US" dirty="0"/>
              <a:t>Appropriate for time-based sequences</a:t>
            </a:r>
          </a:p>
        </p:txBody>
      </p:sp>
    </p:spTree>
    <p:extLst>
      <p:ext uri="{BB962C8B-B14F-4D97-AF65-F5344CB8AC3E}">
        <p14:creationId xmlns:p14="http://schemas.microsoft.com/office/powerpoint/2010/main" val="312049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10CB7-C755-4D45-B657-725550404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Burstiness									</a:t>
            </a:r>
            <a:r>
              <a:rPr lang="en-US" sz="2000" dirty="0"/>
              <a:t>(2:50)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F5FBF-48FC-B944-9034-A87B03A76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1057"/>
            <a:ext cx="10515600" cy="465141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Examples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burstiness(pull(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("https://bit.ly/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NDSSpeakers.csv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")),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min_iet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2)</a:t>
            </a:r>
          </a:p>
          <a:p>
            <a:pPr lvl="2"/>
            <a:r>
              <a:rPr lang="en-US" dirty="0"/>
              <a:t>Speaker data from Ricca &amp; Jordan (under review)</a:t>
            </a:r>
          </a:p>
          <a:p>
            <a:r>
              <a:rPr lang="en-US" dirty="0"/>
              <a:t>CYO &amp; Discuss (convince your partner!)</a:t>
            </a:r>
          </a:p>
          <a:p>
            <a:pPr lvl="1"/>
            <a:r>
              <a:rPr lang="en-US" dirty="0"/>
              <a:t>Use these datasets or your own…</a:t>
            </a:r>
          </a:p>
          <a:p>
            <a:pPr lvl="1"/>
            <a:r>
              <a:rPr lang="en-US" dirty="0"/>
              <a:t>NDSMacro1</a:t>
            </a:r>
          </a:p>
          <a:p>
            <a:pPr lvl="2"/>
            <a:r>
              <a:rPr lang="en-US" dirty="0" err="1"/>
              <a:t>Macrocognition</a:t>
            </a:r>
            <a:r>
              <a:rPr lang="en-US" dirty="0"/>
              <a:t> codes data from Ricca &amp; Jordan (under review)</a:t>
            </a:r>
          </a:p>
          <a:p>
            <a:pPr lvl="2"/>
            <a:r>
              <a:rPr lang="en-US" dirty="0"/>
              <a:t>Same conversation as </a:t>
            </a:r>
            <a:r>
              <a:rPr lang="en-US" dirty="0" err="1"/>
              <a:t>NDSSpeakers</a:t>
            </a:r>
            <a:endParaRPr lang="en-US" dirty="0"/>
          </a:p>
          <a:p>
            <a:pPr lvl="1"/>
            <a:r>
              <a:rPr lang="en-US" dirty="0"/>
              <a:t>NDSAFAR</a:t>
            </a:r>
          </a:p>
          <a:p>
            <a:pPr lvl="2"/>
            <a:r>
              <a:rPr lang="en-US" dirty="0"/>
              <a:t>Data from an AFAR analysis of a self-video; codes are identified emotions. (Harwell et al., under review)</a:t>
            </a:r>
          </a:p>
          <a:p>
            <a:r>
              <a:rPr lang="en-US" dirty="0"/>
              <a:t>Comparing </a:t>
            </a:r>
            <a:r>
              <a:rPr lang="en-US" dirty="0" err="1"/>
              <a:t>NDSpeakers</a:t>
            </a:r>
            <a:r>
              <a:rPr lang="en-US" dirty="0"/>
              <a:t> &amp; NDSMacro1</a:t>
            </a:r>
          </a:p>
          <a:p>
            <a:pPr lvl="1"/>
            <a:r>
              <a:rPr lang="en-US" dirty="0"/>
              <a:t>Are speakers </a:t>
            </a:r>
            <a:r>
              <a:rPr lang="en-US" dirty="0" err="1"/>
              <a:t>bursty</a:t>
            </a:r>
            <a:r>
              <a:rPr lang="en-US" dirty="0"/>
              <a:t>? Are codes? What might that mean?</a:t>
            </a:r>
          </a:p>
        </p:txBody>
      </p:sp>
    </p:spTree>
    <p:extLst>
      <p:ext uri="{BB962C8B-B14F-4D97-AF65-F5344CB8AC3E}">
        <p14:creationId xmlns:p14="http://schemas.microsoft.com/office/powerpoint/2010/main" val="159480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B17B6-1E85-EE48-A590-4A29104EB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Interlude: Shapes			</a:t>
            </a:r>
            <a:r>
              <a:rPr lang="en-US" sz="2000" dirty="0"/>
              <a:t>(3:15)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E2BBF-D757-F64F-ABBD-76544F6A96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511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81DA8-B20F-8440-BE87-C6126C768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Shapes									</a:t>
            </a:r>
            <a:r>
              <a:rPr lang="en-US" sz="2000" dirty="0"/>
              <a:t>(3:15)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D940E-3C54-1F4B-9AFF-A21B75275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some examples of different shapes</a:t>
            </a:r>
          </a:p>
        </p:txBody>
      </p:sp>
      <p:pic>
        <p:nvPicPr>
          <p:cNvPr id="1026" name="Picture 2" descr="Tips to help trees thrive">
            <a:extLst>
              <a:ext uri="{FF2B5EF4-FFF2-40B4-BE49-F238E27FC236}">
                <a16:creationId xmlns:a16="http://schemas.microsoft.com/office/drawing/2014/main" id="{3C53CBB5-A8E8-CA42-A898-DA4A00F4F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19359">
            <a:off x="120580" y="1144588"/>
            <a:ext cx="4860062" cy="2733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ree photo: Bare Trees - Bare, Branches, Cold - Free ...">
            <a:extLst>
              <a:ext uri="{FF2B5EF4-FFF2-40B4-BE49-F238E27FC236}">
                <a16:creationId xmlns:a16="http://schemas.microsoft.com/office/drawing/2014/main" id="{7426186D-BC28-F943-AA6A-824CDBF1A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9746" y="1403115"/>
            <a:ext cx="3635418" cy="4847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alamazoo Seasons: Lichen">
            <a:extLst>
              <a:ext uri="{FF2B5EF4-FFF2-40B4-BE49-F238E27FC236}">
                <a16:creationId xmlns:a16="http://schemas.microsoft.com/office/drawing/2014/main" id="{1130FC10-D47D-E34C-8F13-4D132C709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33199">
            <a:off x="2088014" y="483960"/>
            <a:ext cx="5132310" cy="3789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rset Coast | Britain's Top 50 Adventure Locations — ST&amp;G ...">
            <a:extLst>
              <a:ext uri="{FF2B5EF4-FFF2-40B4-BE49-F238E27FC236}">
                <a16:creationId xmlns:a16="http://schemas.microsoft.com/office/drawing/2014/main" id="{DA374B10-613A-1E4F-B9DC-EA21A7C83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15711">
            <a:off x="2913841" y="2077890"/>
            <a:ext cx="5884034" cy="3924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ractal Foundation Online Course - Chapter 1 - FRACTALS IN ...">
            <a:extLst>
              <a:ext uri="{FF2B5EF4-FFF2-40B4-BE49-F238E27FC236}">
                <a16:creationId xmlns:a16="http://schemas.microsoft.com/office/drawing/2014/main" id="{C7777D2B-FE14-474C-9EE6-8A123B7FA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4" y="2378643"/>
            <a:ext cx="5692818" cy="4269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2F520D30-E7FA-3C4E-BB2A-2D822AB40C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63494">
            <a:off x="5334000" y="1606016"/>
            <a:ext cx="6019800" cy="443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5537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76CAE-ABEC-F440-BC1F-C3248F0EF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Shapes – my summary						</a:t>
            </a:r>
            <a:r>
              <a:rPr lang="en-US" sz="2200" dirty="0"/>
              <a:t>(3:25)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EDE5-085C-5E43-9028-C7B4CD71C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School Geometry</a:t>
            </a:r>
          </a:p>
          <a:p>
            <a:pPr lvl="1"/>
            <a:r>
              <a:rPr lang="en-US" dirty="0"/>
              <a:t>Exogenously determined shapes!</a:t>
            </a:r>
          </a:p>
          <a:p>
            <a:pPr lvl="1"/>
            <a:r>
              <a:rPr lang="en-US" dirty="0"/>
              <a:t>Human engineered &amp; constructed</a:t>
            </a:r>
          </a:p>
          <a:p>
            <a:pPr lvl="1"/>
            <a:r>
              <a:rPr lang="en-US" dirty="0"/>
              <a:t>2-dimensional (or 3-dimensional)</a:t>
            </a:r>
          </a:p>
          <a:p>
            <a:r>
              <a:rPr lang="en-US" dirty="0"/>
              <a:t>The Natural World</a:t>
            </a:r>
          </a:p>
          <a:p>
            <a:pPr lvl="1"/>
            <a:r>
              <a:rPr lang="en-US" dirty="0"/>
              <a:t>Similarity at difference scales</a:t>
            </a:r>
          </a:p>
          <a:p>
            <a:pPr lvl="1"/>
            <a:r>
              <a:rPr lang="en-US" dirty="0"/>
              <a:t>Grown, not engineered</a:t>
            </a:r>
          </a:p>
          <a:p>
            <a:pPr lvl="1"/>
            <a:r>
              <a:rPr lang="en-US" dirty="0"/>
              <a:t>Fractional dimensions(!)</a:t>
            </a:r>
          </a:p>
          <a:p>
            <a:pPr lvl="2"/>
            <a:r>
              <a:rPr lang="en-US" dirty="0"/>
              <a:t>Benoit </a:t>
            </a:r>
            <a:r>
              <a:rPr lang="en-US" dirty="0" err="1"/>
              <a:t>Mandelbroit</a:t>
            </a:r>
            <a:r>
              <a:rPr lang="en-US" dirty="0"/>
              <a:t> – “fractals”</a:t>
            </a:r>
          </a:p>
        </p:txBody>
      </p:sp>
    </p:spTree>
    <p:extLst>
      <p:ext uri="{BB962C8B-B14F-4D97-AF65-F5344CB8AC3E}">
        <p14:creationId xmlns:p14="http://schemas.microsoft.com/office/powerpoint/2010/main" val="943113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E1702-7983-1442-8E25-225FDACD4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Sierpinski</a:t>
            </a:r>
            <a:r>
              <a:rPr lang="en-US" dirty="0"/>
              <a:t> Triangle							</a:t>
            </a:r>
            <a:r>
              <a:rPr lang="en-US" sz="2000" dirty="0"/>
              <a:t>(3:45)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B4D7F-AE30-0744-8407-CB1C1438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78" y="1144588"/>
            <a:ext cx="10595113" cy="5406749"/>
          </a:xfrm>
        </p:spPr>
        <p:txBody>
          <a:bodyPr>
            <a:normAutofit/>
          </a:bodyPr>
          <a:lstStyle/>
          <a:p>
            <a:r>
              <a:rPr lang="en-US" dirty="0"/>
              <a:t>Describe this figure</a:t>
            </a:r>
          </a:p>
          <a:p>
            <a:r>
              <a:rPr lang="en-US" dirty="0"/>
              <a:t>How would you make it?</a:t>
            </a:r>
          </a:p>
        </p:txBody>
      </p:sp>
      <p:pic>
        <p:nvPicPr>
          <p:cNvPr id="2050" name="Picture 2" descr="fractals - Creating an Altered Form of Sierpinski Gasket ...">
            <a:extLst>
              <a:ext uri="{FF2B5EF4-FFF2-40B4-BE49-F238E27FC236}">
                <a16:creationId xmlns:a16="http://schemas.microsoft.com/office/drawing/2014/main" id="{0F653E63-7F93-E345-B0B7-40016ADC12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568" y="1144588"/>
            <a:ext cx="5978423" cy="524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34442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75F9E-CAB5-BF49-8B16-C1CA46AEA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Making a </a:t>
            </a:r>
            <a:r>
              <a:rPr lang="en-US" dirty="0" err="1"/>
              <a:t>Sierpinski</a:t>
            </a:r>
            <a:r>
              <a:rPr lang="en-US" dirty="0"/>
              <a:t> Triangle				</a:t>
            </a:r>
            <a:r>
              <a:rPr lang="en-US" sz="2000" dirty="0"/>
              <a:t>(3:55)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11EC9-1ADF-4640-A60B-EAD587358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ways of doing making it</a:t>
            </a:r>
          </a:p>
          <a:p>
            <a:r>
              <a:rPr lang="en-US" dirty="0">
                <a:hlinkClick r:id="rId2"/>
              </a:rPr>
              <a:t>Removing triangles</a:t>
            </a:r>
            <a:endParaRPr lang="en-US" dirty="0"/>
          </a:p>
          <a:p>
            <a:pPr lvl="1"/>
            <a:r>
              <a:rPr lang="en-US" dirty="0"/>
              <a:t>Recursive (self-operating…as opposed to iterative)</a:t>
            </a:r>
          </a:p>
          <a:p>
            <a:r>
              <a:rPr lang="en-US" dirty="0" err="1">
                <a:hlinkClick r:id="rId3"/>
              </a:rPr>
              <a:t>Sierpinski</a:t>
            </a:r>
            <a:r>
              <a:rPr lang="en-US" dirty="0">
                <a:hlinkClick r:id="rId3"/>
              </a:rPr>
              <a:t> game</a:t>
            </a:r>
            <a:endParaRPr lang="en-US" dirty="0"/>
          </a:p>
          <a:p>
            <a:pPr lvl="1"/>
            <a:r>
              <a:rPr lang="en-US" dirty="0"/>
              <a:t>Constrained random:</a:t>
            </a:r>
          </a:p>
          <a:p>
            <a:pPr lvl="2"/>
            <a:r>
              <a:rPr lang="en-US" dirty="0"/>
              <a:t>Start anywhere</a:t>
            </a:r>
          </a:p>
          <a:p>
            <a:pPr lvl="2"/>
            <a:r>
              <a:rPr lang="en-US" dirty="0"/>
              <a:t>Roll a die: 1&amp;2 go halfway to blue vertex, 3&amp;4 go halfway to green vertex, and 5&amp;6 go halfway to red vertex</a:t>
            </a:r>
          </a:p>
          <a:p>
            <a:pPr lvl="2"/>
            <a:r>
              <a:rPr lang="en-US" dirty="0"/>
              <a:t>Repeat</a:t>
            </a:r>
          </a:p>
          <a:p>
            <a:pPr lvl="1"/>
            <a:r>
              <a:rPr lang="en-US" dirty="0"/>
              <a:t>This is how a lot of CGI works, incidentally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912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FE560-6125-204B-A363-19802B17C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Sierpinski</a:t>
            </a:r>
            <a:r>
              <a:rPr lang="en-US" dirty="0"/>
              <a:t> Triangle							</a:t>
            </a:r>
            <a:r>
              <a:rPr lang="en-US" sz="2000" dirty="0"/>
              <a:t>(4:05)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07CC1-F001-9C4F-9B28-A9B20347B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much is left at each step?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183B1BF-5FC5-D941-9CAE-1A00A32B77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1448897"/>
              </p:ext>
            </p:extLst>
          </p:nvPr>
        </p:nvGraphicFramePr>
        <p:xfrm>
          <a:off x="3119707" y="2131060"/>
          <a:ext cx="593041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0314">
                  <a:extLst>
                    <a:ext uri="{9D8B030D-6E8A-4147-A177-3AD203B41FA5}">
                      <a16:colId xmlns:a16="http://schemas.microsoft.com/office/drawing/2014/main" val="2348923326"/>
                    </a:ext>
                  </a:extLst>
                </a:gridCol>
                <a:gridCol w="1512672">
                  <a:extLst>
                    <a:ext uri="{9D8B030D-6E8A-4147-A177-3AD203B41FA5}">
                      <a16:colId xmlns:a16="http://schemas.microsoft.com/office/drawing/2014/main" val="2988758981"/>
                    </a:ext>
                  </a:extLst>
                </a:gridCol>
                <a:gridCol w="3667432">
                  <a:extLst>
                    <a:ext uri="{9D8B030D-6E8A-4147-A177-3AD203B41FA5}">
                      <a16:colId xmlns:a16="http://schemas.microsoft.com/office/drawing/2014/main" val="4266465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Fraction Remaining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702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360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½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– ¼ = ¾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670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¼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¾ - (¼ * ¾ ) = 9/16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882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9/16 – (1/4 * 9/16) = 27/64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9441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27/64 – (1/4 * 27/64) = 81/256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3544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81/256 –(1/4 * 81/256) = 243/1024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486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68224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ED8B1-F3F1-EE40-AFB4-C9FE353B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Area: Triangles and </a:t>
            </a:r>
            <a:r>
              <a:rPr lang="en-US" dirty="0" err="1"/>
              <a:t>Sierpinski</a:t>
            </a:r>
            <a:r>
              <a:rPr lang="en-US" dirty="0"/>
              <a:t> Triangles	</a:t>
            </a:r>
            <a:r>
              <a:rPr lang="en-US" sz="2000" dirty="0"/>
              <a:t>(4:10)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058D8-597B-AC4D-A9D6-F65966B9F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We’ll do some plots: </a:t>
            </a:r>
            <a:r>
              <a:rPr lang="en-US" dirty="0" err="1"/>
              <a:t>NDSTriangle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plot(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x,y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/>
              <a:t>Log-log plot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plot(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x,y,log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“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xy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</a:t>
            </a:r>
          </a:p>
          <a:p>
            <a:r>
              <a:rPr lang="en-US" dirty="0"/>
              <a:t>Linear regression of the log-log variables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summary(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</a:p>
          <a:p>
            <a:pPr lvl="1"/>
            <a:r>
              <a:rPr lang="en-US" dirty="0"/>
              <a:t>Dimension! (Yes, it really works)</a:t>
            </a:r>
          </a:p>
          <a:p>
            <a:r>
              <a:rPr lang="en-US" dirty="0"/>
              <a:t>Now, do all this with </a:t>
            </a:r>
            <a:r>
              <a:rPr lang="en-US" dirty="0" err="1"/>
              <a:t>NDSSierpinski</a:t>
            </a:r>
            <a:endParaRPr lang="en-US" dirty="0"/>
          </a:p>
          <a:p>
            <a:pPr lvl="1"/>
            <a:r>
              <a:rPr lang="en-US" dirty="0"/>
              <a:t>Wow! Fractional dimensions</a:t>
            </a:r>
          </a:p>
          <a:p>
            <a:pPr lvl="1"/>
            <a:r>
              <a:rPr lang="en-US" dirty="0"/>
              <a:t>“Fractals” – Mandelbrot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089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CC55E-34B2-46E6-9EFC-869EEBA53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Overview									</a:t>
            </a:r>
            <a:r>
              <a:rPr lang="en-US" sz="2000" dirty="0"/>
              <a:t>(1:30)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31FA-A94F-44F5-BB27-E7CCE824E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Inference</a:t>
            </a:r>
          </a:p>
          <a:p>
            <a:r>
              <a:rPr lang="en-US" dirty="0"/>
              <a:t>Self-Organization</a:t>
            </a:r>
          </a:p>
          <a:p>
            <a:pPr lvl="1"/>
            <a:r>
              <a:rPr lang="en-US" dirty="0"/>
              <a:t>Burstiness</a:t>
            </a:r>
          </a:p>
          <a:p>
            <a:pPr lvl="1"/>
            <a:r>
              <a:rPr lang="en-US" dirty="0"/>
              <a:t>Interlude: Shapes</a:t>
            </a:r>
          </a:p>
          <a:p>
            <a:pPr lvl="1"/>
            <a:r>
              <a:rPr lang="en-US" dirty="0"/>
              <a:t>Power-laws (if time…if not, then tomorrow morning)</a:t>
            </a:r>
          </a:p>
        </p:txBody>
      </p:sp>
    </p:spTree>
    <p:extLst>
      <p:ext uri="{BB962C8B-B14F-4D97-AF65-F5344CB8AC3E}">
        <p14:creationId xmlns:p14="http://schemas.microsoft.com/office/powerpoint/2010/main" val="3371981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EF31-F090-C04F-85A5-E069B6261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Self-similarity								</a:t>
            </a:r>
            <a:r>
              <a:rPr lang="en-US" sz="2000" dirty="0"/>
              <a:t>(if time)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FCF62-C026-8F46-ABEB-6B2AD0D79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same at multiple (all) scales</a:t>
            </a:r>
          </a:p>
          <a:p>
            <a:r>
              <a:rPr lang="en-US" dirty="0"/>
              <a:t>Statistical self-similarity vs. actual self-similarity</a:t>
            </a:r>
          </a:p>
          <a:p>
            <a:pPr lvl="1"/>
            <a:r>
              <a:rPr lang="en-US" dirty="0"/>
              <a:t>Real data isn’t such a perfect fit</a:t>
            </a:r>
          </a:p>
          <a:p>
            <a:pPr lvl="2"/>
            <a:r>
              <a:rPr lang="en-US" dirty="0"/>
              <a:t>When is anything real a perfect fit?</a:t>
            </a:r>
          </a:p>
          <a:p>
            <a:pPr lvl="1"/>
            <a:r>
              <a:rPr lang="en-US" dirty="0"/>
              <a:t>Same process, though</a:t>
            </a:r>
          </a:p>
          <a:p>
            <a:r>
              <a:rPr lang="en-US" dirty="0"/>
              <a:t>Many things are self-similar</a:t>
            </a:r>
          </a:p>
          <a:p>
            <a:pPr lvl="1"/>
            <a:r>
              <a:rPr lang="en-US" dirty="0"/>
              <a:t>City maps</a:t>
            </a:r>
          </a:p>
          <a:p>
            <a:pPr lvl="1"/>
            <a:r>
              <a:rPr lang="en-US" dirty="0"/>
              <a:t>Circulatory system</a:t>
            </a:r>
          </a:p>
          <a:p>
            <a:pPr lvl="1"/>
            <a:r>
              <a:rPr lang="en-US" dirty="0"/>
              <a:t>Tree branches</a:t>
            </a:r>
          </a:p>
          <a:p>
            <a:pPr lvl="1"/>
            <a:r>
              <a:rPr lang="en-US" dirty="0"/>
              <a:t>Coastlines</a:t>
            </a:r>
          </a:p>
        </p:txBody>
      </p:sp>
    </p:spTree>
    <p:extLst>
      <p:ext uri="{BB962C8B-B14F-4D97-AF65-F5344CB8AC3E}">
        <p14:creationId xmlns:p14="http://schemas.microsoft.com/office/powerpoint/2010/main" val="6470407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EF31-F090-C04F-85A5-E069B6261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Dimension									</a:t>
            </a:r>
            <a:r>
              <a:rPr lang="en-US" sz="2000" dirty="0"/>
              <a:t>(if time)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FCF62-C026-8F46-ABEB-6B2AD0D79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different dimensional measures</a:t>
            </a:r>
          </a:p>
          <a:p>
            <a:pPr lvl="1"/>
            <a:r>
              <a:rPr lang="en-US" dirty="0"/>
              <a:t>Geometric</a:t>
            </a:r>
          </a:p>
          <a:p>
            <a:pPr lvl="1"/>
            <a:r>
              <a:rPr lang="en-US" dirty="0"/>
              <a:t>Box counting</a:t>
            </a:r>
          </a:p>
          <a:p>
            <a:pPr lvl="1"/>
            <a:r>
              <a:rPr lang="en-US" dirty="0"/>
              <a:t>Lines</a:t>
            </a:r>
          </a:p>
          <a:p>
            <a:pPr lvl="1"/>
            <a:r>
              <a:rPr lang="en-US" dirty="0" err="1"/>
              <a:t>Hausdorff</a:t>
            </a:r>
            <a:endParaRPr lang="en-US" dirty="0"/>
          </a:p>
          <a:p>
            <a:pPr lvl="1"/>
            <a:r>
              <a:rPr lang="en-US" dirty="0"/>
              <a:t>Etc., etc.</a:t>
            </a:r>
          </a:p>
          <a:p>
            <a:r>
              <a:rPr lang="en-US" dirty="0"/>
              <a:t>Be sure you are consistent in your use</a:t>
            </a:r>
          </a:p>
          <a:p>
            <a:r>
              <a:rPr lang="en-US" dirty="0"/>
              <a:t>All are similar in their approach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4430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BA4BD-9E42-594A-8FEF-302F6A374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CYO &amp; Discuss							</a:t>
            </a:r>
            <a:r>
              <a:rPr lang="en-US" sz="2000" dirty="0"/>
              <a:t>(if time)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C032C-0855-4246-BBBC-65C90D7CF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Plot and find the dimensions</a:t>
            </a:r>
          </a:p>
          <a:p>
            <a:r>
              <a:rPr lang="en-US" dirty="0"/>
              <a:t>Crumple paper</a:t>
            </a:r>
          </a:p>
          <a:p>
            <a:pPr lvl="1"/>
            <a:r>
              <a:rPr lang="en-US" dirty="0"/>
              <a:t>Whole sheet, then half sheet, then quarter sheet, etc.</a:t>
            </a:r>
          </a:p>
          <a:p>
            <a:pPr lvl="1"/>
            <a:r>
              <a:rPr lang="en-US" dirty="0" err="1"/>
              <a:t>NDSPaperCrumple</a:t>
            </a:r>
            <a:endParaRPr lang="en-US" dirty="0"/>
          </a:p>
          <a:p>
            <a:endParaRPr lang="en-US" i="1" dirty="0"/>
          </a:p>
          <a:p>
            <a:r>
              <a:rPr lang="en-US" dirty="0"/>
              <a:t>Discussion</a:t>
            </a:r>
          </a:p>
          <a:p>
            <a:pPr lvl="1"/>
            <a:r>
              <a:rPr lang="en-US" dirty="0"/>
              <a:t>Constrained random? Endogenous? Meaning of dimension?</a:t>
            </a:r>
          </a:p>
        </p:txBody>
      </p:sp>
    </p:spTree>
    <p:extLst>
      <p:ext uri="{BB962C8B-B14F-4D97-AF65-F5344CB8AC3E}">
        <p14:creationId xmlns:p14="http://schemas.microsoft.com/office/powerpoint/2010/main" val="19672744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FA8DD-E674-134F-AD6B-6528192DA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Wrapping Up								</a:t>
            </a:r>
            <a:r>
              <a:rPr lang="en-US" sz="2000" dirty="0"/>
              <a:t>(4:25)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C54F0-CD35-A346-A763-99B395533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take the </a:t>
            </a:r>
            <a:r>
              <a:rPr lang="en-US" dirty="0">
                <a:hlinkClick r:id="rId2"/>
              </a:rPr>
              <a:t>two-question survey</a:t>
            </a:r>
            <a:endParaRPr lang="en-US" dirty="0"/>
          </a:p>
          <a:p>
            <a:pPr lvl="1"/>
            <a:r>
              <a:rPr lang="en-US" dirty="0"/>
              <a:t>Give one good thing about today’s sessions</a:t>
            </a:r>
          </a:p>
          <a:p>
            <a:pPr lvl="1"/>
            <a:r>
              <a:rPr lang="en-US" dirty="0"/>
              <a:t>Give one thing that could have improved today’s sessions</a:t>
            </a:r>
          </a:p>
          <a:p>
            <a:r>
              <a:rPr lang="en-US" dirty="0"/>
              <a:t>Link: https://bit.ly/MondaySurvey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03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46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49D2D-67DF-3F41-91E1-EC7704791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Nonparametric Inference					</a:t>
            </a:r>
            <a:r>
              <a:rPr lang="en-US" sz="2000" dirty="0"/>
              <a:t>(1:30)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96040-7D8F-0C4F-86BF-922B5EB40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to use nonparametric methods?</a:t>
            </a:r>
          </a:p>
          <a:p>
            <a:pPr lvl="1"/>
            <a:r>
              <a:rPr lang="en-US" dirty="0"/>
              <a:t>Non-normal (Shapiro-Wilk test, </a:t>
            </a:r>
            <a:r>
              <a:rPr lang="en-US" i="1" dirty="0"/>
              <a:t>p</a:t>
            </a:r>
            <a:r>
              <a:rPr lang="en-US" dirty="0"/>
              <a:t> &lt; 0.1)</a:t>
            </a:r>
          </a:p>
          <a:p>
            <a:pPr lvl="2"/>
            <a:r>
              <a:rPr lang="en-US" dirty="0"/>
              <a:t>Nonlinear good practice: NEVER transform variables!</a:t>
            </a:r>
          </a:p>
          <a:p>
            <a:pPr lvl="1"/>
            <a:r>
              <a:rPr lang="en-US" dirty="0"/>
              <a:t>Heteroskedastic (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summary(…)</a:t>
            </a:r>
            <a:r>
              <a:rPr lang="en-US" dirty="0"/>
              <a:t> or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lmtest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bptest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(…)</a:t>
            </a:r>
            <a:r>
              <a:rPr lang="en-US" dirty="0"/>
              <a:t> after regression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Small </a:t>
            </a:r>
            <a:r>
              <a:rPr lang="en-US" i="1" dirty="0"/>
              <a:t>n</a:t>
            </a:r>
            <a:r>
              <a:rPr lang="en-US" dirty="0"/>
              <a:t> (How small is small?)</a:t>
            </a:r>
          </a:p>
          <a:p>
            <a:pPr lvl="1"/>
            <a:r>
              <a:rPr lang="en-US" dirty="0"/>
              <a:t>Me, I just default to the </a:t>
            </a:r>
            <a:r>
              <a:rPr lang="en-US" dirty="0" err="1"/>
              <a:t>nonparametrics</a:t>
            </a:r>
            <a:endParaRPr lang="en-US" dirty="0"/>
          </a:p>
          <a:p>
            <a:pPr lvl="2"/>
            <a:r>
              <a:rPr lang="en-US" dirty="0"/>
              <a:t>Sure, I lose some power, but I don’t care…you’ll see why later in the week</a:t>
            </a:r>
          </a:p>
          <a:p>
            <a:r>
              <a:rPr lang="en-US" dirty="0"/>
              <a:t>Wilcoxon (Mann-Whitney-U)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wilcox.test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(…)</a:t>
            </a:r>
          </a:p>
          <a:p>
            <a:r>
              <a:rPr lang="en-US" dirty="0"/>
              <a:t>Permutation ANOVA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lmPerm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aovp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(…)</a:t>
            </a:r>
          </a:p>
          <a:p>
            <a:pPr lvl="1"/>
            <a:r>
              <a:rPr lang="en-US" dirty="0"/>
              <a:t>Is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lmPerm</a:t>
            </a:r>
            <a:r>
              <a:rPr lang="en-US" dirty="0"/>
              <a:t> in your buffet? On your plate?</a:t>
            </a:r>
          </a:p>
        </p:txBody>
      </p:sp>
    </p:spTree>
    <p:extLst>
      <p:ext uri="{BB962C8B-B14F-4D97-AF65-F5344CB8AC3E}">
        <p14:creationId xmlns:p14="http://schemas.microsoft.com/office/powerpoint/2010/main" val="3477280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583F4-73CF-DE4A-93AD-3A65C8E2D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Nonparametric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E20EE-7916-854D-951F-9236FD282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 NDSData4</a:t>
            </a:r>
          </a:p>
          <a:p>
            <a:pPr lvl="1"/>
            <a:r>
              <a:rPr lang="en-US" dirty="0"/>
              <a:t>Two columns: the anxiety score and the group (low or high shape)</a:t>
            </a:r>
          </a:p>
          <a:p>
            <a:pPr lvl="1"/>
            <a:r>
              <a:rPr lang="en-US" dirty="0"/>
              <a:t>Normality: Shapiro-Wilk (for each of the two conditions!)</a:t>
            </a:r>
          </a:p>
          <a:p>
            <a:pPr lvl="1"/>
            <a:r>
              <a:rPr lang="en-US" dirty="0"/>
              <a:t>Homoskedasticity: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summary(…)</a:t>
            </a:r>
            <a:r>
              <a:rPr lang="en-US" dirty="0"/>
              <a:t> or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(…)</a:t>
            </a:r>
            <a:r>
              <a:rPr lang="en-US" dirty="0"/>
              <a:t> plus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hist(…)</a:t>
            </a:r>
            <a:endParaRPr lang="en-US" dirty="0"/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wilcox.test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(…)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summary(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aovp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(Anxiety ~ Group,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data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("https://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bit.ly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/NDSData4")))</a:t>
            </a:r>
          </a:p>
          <a:p>
            <a:pPr lvl="1"/>
            <a:r>
              <a:rPr lang="en-US" dirty="0"/>
              <a:t>Cf.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aov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(…)</a:t>
            </a:r>
            <a:r>
              <a:rPr lang="en-US" dirty="0"/>
              <a:t> or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t.test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(…)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652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583F4-73CF-DE4A-93AD-3A65C8E2D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CYO: Nonparametric inference			</a:t>
            </a:r>
            <a:r>
              <a:rPr lang="en-US" sz="2000" dirty="0"/>
              <a:t>(1:50)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E20EE-7916-854D-951F-9236FD282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CYO: Compare these methods and discuss with your partner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aov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t.test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aovp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1"/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wilcox.test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en-US" dirty="0"/>
              <a:t>Datasets</a:t>
            </a:r>
          </a:p>
          <a:p>
            <a:pPr lvl="1"/>
            <a:r>
              <a:rPr lang="en-US" dirty="0"/>
              <a:t>NDSData5</a:t>
            </a:r>
          </a:p>
          <a:p>
            <a:pPr lvl="1"/>
            <a:r>
              <a:rPr lang="en-US" dirty="0"/>
              <a:t>NDSData6</a:t>
            </a:r>
          </a:p>
        </p:txBody>
      </p:sp>
    </p:spTree>
    <p:extLst>
      <p:ext uri="{BB962C8B-B14F-4D97-AF65-F5344CB8AC3E}">
        <p14:creationId xmlns:p14="http://schemas.microsoft.com/office/powerpoint/2010/main" val="3026669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5B6C8C-8297-4941-8AD1-30C5AAFCA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r>
              <a:rPr lang="en-US" dirty="0"/>
              <a:t>Self-Organization			</a:t>
            </a:r>
            <a:r>
              <a:rPr lang="en-US" sz="2000" dirty="0"/>
              <a:t>(2:15)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047217-B6CD-4861-9E4F-30299107AD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649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EE6A9A-3043-F645-8040-A277A8C52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Self-Organization							</a:t>
            </a:r>
            <a:r>
              <a:rPr lang="en-US" sz="2000" dirty="0"/>
              <a:t>(2:15)</a:t>
            </a:r>
            <a:endParaRPr lang="en-US" sz="22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22C1F26-FC46-5F42-B430-1820932F9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Self-Organization</a:t>
            </a:r>
          </a:p>
          <a:p>
            <a:pPr lvl="1"/>
            <a:r>
              <a:rPr lang="en-US" dirty="0"/>
              <a:t>Local interactions and global order</a:t>
            </a:r>
          </a:p>
          <a:p>
            <a:r>
              <a:rPr lang="en-US" dirty="0"/>
              <a:t>Example: Traffic jams</a:t>
            </a:r>
          </a:p>
          <a:p>
            <a:pPr lvl="1"/>
            <a:r>
              <a:rPr lang="en-US" dirty="0"/>
              <a:t>Why do we have them?</a:t>
            </a:r>
          </a:p>
          <a:p>
            <a:pPr lvl="1"/>
            <a:r>
              <a:rPr lang="en-US" dirty="0"/>
              <a:t>Exogenous vs. Endogenous approaches</a:t>
            </a:r>
          </a:p>
          <a:p>
            <a:pPr lvl="2"/>
            <a:r>
              <a:rPr lang="en-US" dirty="0"/>
              <a:t>Exogenous: Crash</a:t>
            </a:r>
          </a:p>
          <a:p>
            <a:pPr lvl="2"/>
            <a:r>
              <a:rPr lang="en-US" dirty="0"/>
              <a:t>Endogenous: Propagation of braking above critical density</a:t>
            </a:r>
          </a:p>
          <a:p>
            <a:pPr lvl="1"/>
            <a:r>
              <a:rPr lang="en-US" dirty="0"/>
              <a:t>Emergent behaviors can arise</a:t>
            </a:r>
          </a:p>
          <a:p>
            <a:pPr lvl="2"/>
            <a:r>
              <a:rPr lang="en-US" dirty="0"/>
              <a:t>Can’t be reduced to their parts, even as they may be constrained by those parts</a:t>
            </a:r>
          </a:p>
          <a:p>
            <a:pPr lvl="2"/>
            <a:r>
              <a:rPr lang="en-US" dirty="0"/>
              <a:t>Domains of behavior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839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DA362-08E8-3D4B-A5CA-092B003D8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Empirical Self-Organization				</a:t>
            </a:r>
            <a:r>
              <a:rPr lang="en-US" sz="2000" dirty="0"/>
              <a:t>(2:30)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7AF4A-A92B-B742-8259-50FF9FE48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requires data that can exhibit a pattern</a:t>
            </a:r>
          </a:p>
          <a:p>
            <a:pPr lvl="1"/>
            <a:r>
              <a:rPr lang="en-US" dirty="0"/>
              <a:t>Time series data (e.g., the seasons, although they aren’t SO)</a:t>
            </a:r>
          </a:p>
          <a:p>
            <a:pPr lvl="1"/>
            <a:r>
              <a:rPr lang="en-US" dirty="0"/>
              <a:t>Spatial data (e.g., </a:t>
            </a:r>
            <a:r>
              <a:rPr lang="en-US" dirty="0">
                <a:hlinkClick r:id="rId2"/>
              </a:rPr>
              <a:t>Giant’s Causeway</a:t>
            </a:r>
            <a:r>
              <a:rPr lang="en-US" dirty="0"/>
              <a:t>)</a:t>
            </a:r>
          </a:p>
          <a:p>
            <a:r>
              <a:rPr lang="en-US" dirty="0"/>
              <a:t>Two metrics (for this afternoon)</a:t>
            </a:r>
          </a:p>
          <a:p>
            <a:pPr lvl="1"/>
            <a:r>
              <a:rPr lang="en-US" dirty="0"/>
              <a:t>Burstiness</a:t>
            </a:r>
          </a:p>
          <a:p>
            <a:pPr lvl="1"/>
            <a:r>
              <a:rPr lang="en-US" dirty="0"/>
              <a:t>Power-law distribution</a:t>
            </a:r>
          </a:p>
          <a:p>
            <a:pPr lvl="2"/>
            <a:r>
              <a:rPr lang="en-US" dirty="0"/>
              <a:t>Often aided by </a:t>
            </a:r>
            <a:r>
              <a:rPr lang="en-US" i="1" dirty="0"/>
              <a:t>orbital decomposition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016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949FD-08E7-7846-B18F-0DE9047BD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Burstiness									</a:t>
            </a:r>
            <a:r>
              <a:rPr lang="en-US" sz="2000" dirty="0"/>
              <a:t>(2:35)</a:t>
            </a:r>
            <a:endParaRPr lang="en-US" sz="2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5ABA6A2-D90A-5B48-AE49-015A87707E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51057"/>
                <a:ext cx="10515600" cy="4961777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System exhibits some memory, resulting in bursts</a:t>
                </a:r>
              </a:p>
              <a:p>
                <a:pPr lvl="1"/>
                <a:r>
                  <a:rPr lang="en-US" dirty="0"/>
                  <a:t>Variation in inter-event times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lvl="1"/>
                <a:r>
                  <a:rPr lang="en-US" dirty="0"/>
                  <a:t>Can be inter-event distances, too!</a:t>
                </a:r>
              </a:p>
              <a:p>
                <a:r>
                  <a:rPr lang="en-US" dirty="0"/>
                  <a:t>We can measure this. Goh &amp; </a:t>
                </a:r>
                <a:r>
                  <a:rPr lang="en-US" dirty="0" err="1"/>
                  <a:t>Barabasi</a:t>
                </a:r>
                <a:r>
                  <a:rPr lang="en-US" dirty="0"/>
                  <a:t> (2006) proposed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lvl="1"/>
                <a:r>
                  <a:rPr lang="en-US" dirty="0"/>
                  <a:t>This was modified by Kim &amp; Jo (2016) to account for short sequences and possible minimum inter-event times, and we’ll use their definition, but not look at it. The interpretation is the same.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5ABA6A2-D90A-5B48-AE49-015A87707E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51057"/>
                <a:ext cx="10515600" cy="4961777"/>
              </a:xfrm>
              <a:blipFill>
                <a:blip r:embed="rId3"/>
                <a:stretch>
                  <a:fillRect l="-1086" t="-2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EFA4B64-7387-8A41-8CAF-A726AE0F7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866" y="2481888"/>
            <a:ext cx="99441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210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1386</Words>
  <Application>Microsoft Macintosh PowerPoint</Application>
  <PresentationFormat>Widescreen</PresentationFormat>
  <Paragraphs>225</Paragraphs>
  <Slides>24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Cambria Math</vt:lpstr>
      <vt:lpstr>Consolas</vt:lpstr>
      <vt:lpstr>HelveticaNeueLT Std Thin</vt:lpstr>
      <vt:lpstr>Office Theme</vt:lpstr>
      <vt:lpstr>Nonlinear Dynamical Systems Workshop</vt:lpstr>
      <vt:lpstr>Overview         (1:30)</vt:lpstr>
      <vt:lpstr>Nonparametric Inference     (1:30)</vt:lpstr>
      <vt:lpstr>Nonparametric inference</vt:lpstr>
      <vt:lpstr>CYO: Nonparametric inference   (1:50)</vt:lpstr>
      <vt:lpstr>Self-Organization   (2:15)</vt:lpstr>
      <vt:lpstr>Self-Organization       (2:15)</vt:lpstr>
      <vt:lpstr>Empirical Self-Organization    (2:30)</vt:lpstr>
      <vt:lpstr>Burstiness         (2:35)</vt:lpstr>
      <vt:lpstr>Burstiness         (2:40)</vt:lpstr>
      <vt:lpstr>Burstiness</vt:lpstr>
      <vt:lpstr>Burstiness         (2:50)</vt:lpstr>
      <vt:lpstr>An Interlude: Shapes   (3:15)</vt:lpstr>
      <vt:lpstr>Shapes         (3:15)</vt:lpstr>
      <vt:lpstr>Shapes – my summary      (3:25)</vt:lpstr>
      <vt:lpstr>Sierpinski Triangle       (3:45)</vt:lpstr>
      <vt:lpstr>Making a Sierpinski Triangle    (3:55)</vt:lpstr>
      <vt:lpstr>Sierpinski Triangle       (4:05)</vt:lpstr>
      <vt:lpstr>Area: Triangles and Sierpinski Triangles (4:10)</vt:lpstr>
      <vt:lpstr>Self-similarity        (if time)</vt:lpstr>
      <vt:lpstr>Dimension         (if time)</vt:lpstr>
      <vt:lpstr>CYO &amp; Discuss       (if time)</vt:lpstr>
      <vt:lpstr>Wrapping Up        (4:25)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Taylor</dc:creator>
  <cp:lastModifiedBy>Bernard Ricca</cp:lastModifiedBy>
  <cp:revision>75</cp:revision>
  <dcterms:created xsi:type="dcterms:W3CDTF">2021-02-17T16:30:38Z</dcterms:created>
  <dcterms:modified xsi:type="dcterms:W3CDTF">2022-05-03T18:06:47Z</dcterms:modified>
</cp:coreProperties>
</file>

<file path=docProps/thumbnail.jpeg>
</file>